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6"/>
  </p:notesMasterIdLst>
  <p:sldIdLst>
    <p:sldId id="256" r:id="rId2"/>
    <p:sldId id="257" r:id="rId3"/>
    <p:sldId id="260" r:id="rId4"/>
    <p:sldId id="262" r:id="rId5"/>
    <p:sldId id="267" r:id="rId6"/>
    <p:sldId id="268" r:id="rId7"/>
    <p:sldId id="270" r:id="rId8"/>
    <p:sldId id="269" r:id="rId9"/>
    <p:sldId id="274" r:id="rId10"/>
    <p:sldId id="275" r:id="rId11"/>
    <p:sldId id="276" r:id="rId12"/>
    <p:sldId id="272" r:id="rId13"/>
    <p:sldId id="277" r:id="rId14"/>
    <p:sldId id="264" r:id="rId15"/>
    <p:sldId id="265" r:id="rId16"/>
    <p:sldId id="278" r:id="rId17"/>
    <p:sldId id="279" r:id="rId18"/>
    <p:sldId id="280" r:id="rId19"/>
    <p:sldId id="281"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266"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1522"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CD7322-4A37-414B-A4F3-F3917B710C43}" type="datetimeFigureOut">
              <a:rPr lang="en-US" smtClean="0"/>
              <a:pPr/>
              <a:t>3/28/2022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B8D919-341B-4443-BB57-09A8F3211E5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1B8D919-341B-4443-BB57-09A8F3211E55}"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1B8D919-341B-4443-BB57-09A8F3211E55}" type="slidenum">
              <a:rPr lang="en-US" smtClean="0"/>
              <a:pPr/>
              <a:t>14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1B8D919-341B-4443-BB57-09A8F3211E55}" type="slidenum">
              <a:rPr lang="en-US" smtClean="0"/>
              <a:pPr/>
              <a:t>16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0BD8A81C-79CF-44DD-B6CC-D290917D7458}" type="datetimeFigureOut">
              <a:rPr lang="en-US" smtClean="0"/>
              <a:pPr/>
              <a:t>3/28/2022</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50643025-BE56-495C-899D-31498584FAB4}"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BD8A81C-79CF-44DD-B6CC-D290917D7458}" type="datetimeFigureOut">
              <a:rPr lang="en-US" smtClean="0"/>
              <a:pPr/>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643025-BE56-495C-899D-31498584FAB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BD8A81C-79CF-44DD-B6CC-D290917D7458}" type="datetimeFigureOut">
              <a:rPr lang="en-US" smtClean="0"/>
              <a:pPr/>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643025-BE56-495C-899D-31498584FAB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0BD8A81C-79CF-44DD-B6CC-D290917D7458}" type="datetimeFigureOut">
              <a:rPr lang="en-US" smtClean="0"/>
              <a:pPr/>
              <a:t>3/28/2022</a:t>
            </a:fld>
            <a:endParaRPr lang="en-US"/>
          </a:p>
        </p:txBody>
      </p:sp>
      <p:sp>
        <p:nvSpPr>
          <p:cNvPr id="9" name="Slide Number Placeholder 8"/>
          <p:cNvSpPr>
            <a:spLocks noGrp="1"/>
          </p:cNvSpPr>
          <p:nvPr>
            <p:ph type="sldNum" sz="quarter" idx="15"/>
          </p:nvPr>
        </p:nvSpPr>
        <p:spPr/>
        <p:txBody>
          <a:bodyPr rtlCol="0"/>
          <a:lstStyle/>
          <a:p>
            <a:fld id="{50643025-BE56-495C-899D-31498584FAB4}"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0BD8A81C-79CF-44DD-B6CC-D290917D7458}" type="datetimeFigureOut">
              <a:rPr lang="en-US" smtClean="0"/>
              <a:pPr/>
              <a:t>3/28/2022</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50643025-BE56-495C-899D-31498584FAB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0BD8A81C-79CF-44DD-B6CC-D290917D7458}" type="datetimeFigureOut">
              <a:rPr lang="en-US" smtClean="0"/>
              <a:pPr/>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43025-BE56-495C-899D-31498584FAB4}"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0BD8A81C-79CF-44DD-B6CC-D290917D7458}" type="datetimeFigureOut">
              <a:rPr lang="en-US" smtClean="0"/>
              <a:pPr/>
              <a:t>3/28/2022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643025-BE56-495C-899D-31498584FAB4}"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0BD8A81C-79CF-44DD-B6CC-D290917D7458}" type="datetimeFigureOut">
              <a:rPr lang="en-US" smtClean="0"/>
              <a:pPr/>
              <a:t>3/28/2022</a:t>
            </a:fld>
            <a:endParaRPr lang="en-US"/>
          </a:p>
        </p:txBody>
      </p:sp>
      <p:sp>
        <p:nvSpPr>
          <p:cNvPr id="7" name="Slide Number Placeholder 6"/>
          <p:cNvSpPr>
            <a:spLocks noGrp="1"/>
          </p:cNvSpPr>
          <p:nvPr>
            <p:ph type="sldNum" sz="quarter" idx="11"/>
          </p:nvPr>
        </p:nvSpPr>
        <p:spPr/>
        <p:txBody>
          <a:bodyPr rtlCol="0"/>
          <a:lstStyle/>
          <a:p>
            <a:fld id="{50643025-BE56-495C-899D-31498584FAB4}"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D8A81C-79CF-44DD-B6CC-D290917D7458}" type="datetimeFigureOut">
              <a:rPr lang="en-US" smtClean="0"/>
              <a:pPr/>
              <a:t>3/28/2022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643025-BE56-495C-899D-31498584FAB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0BD8A81C-79CF-44DD-B6CC-D290917D7458}" type="datetimeFigureOut">
              <a:rPr lang="en-US" smtClean="0"/>
              <a:pPr/>
              <a:t>3/28/2022</a:t>
            </a:fld>
            <a:endParaRPr lang="en-US"/>
          </a:p>
        </p:txBody>
      </p:sp>
      <p:sp>
        <p:nvSpPr>
          <p:cNvPr id="22" name="Slide Number Placeholder 21"/>
          <p:cNvSpPr>
            <a:spLocks noGrp="1"/>
          </p:cNvSpPr>
          <p:nvPr>
            <p:ph type="sldNum" sz="quarter" idx="15"/>
          </p:nvPr>
        </p:nvSpPr>
        <p:spPr/>
        <p:txBody>
          <a:bodyPr rtlCol="0"/>
          <a:lstStyle/>
          <a:p>
            <a:fld id="{50643025-BE56-495C-899D-31498584FAB4}"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0BD8A81C-79CF-44DD-B6CC-D290917D7458}" type="datetimeFigureOut">
              <a:rPr lang="en-US" smtClean="0"/>
              <a:pPr/>
              <a:t>3/28/2022</a:t>
            </a:fld>
            <a:endParaRPr lang="en-US"/>
          </a:p>
        </p:txBody>
      </p:sp>
      <p:sp>
        <p:nvSpPr>
          <p:cNvPr id="18" name="Slide Number Placeholder 17"/>
          <p:cNvSpPr>
            <a:spLocks noGrp="1"/>
          </p:cNvSpPr>
          <p:nvPr>
            <p:ph type="sldNum" sz="quarter" idx="11"/>
          </p:nvPr>
        </p:nvSpPr>
        <p:spPr/>
        <p:txBody>
          <a:bodyPr rtlCol="0"/>
          <a:lstStyle/>
          <a:p>
            <a:fld id="{50643025-BE56-495C-899D-31498584FAB4}"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0BD8A81C-79CF-44DD-B6CC-D290917D7458}" type="datetimeFigureOut">
              <a:rPr lang="en-US" smtClean="0"/>
              <a:pPr/>
              <a:t>3/28/2022</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50643025-BE56-495C-899D-31498584FAB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381001"/>
            <a:ext cx="8763000" cy="2362199"/>
          </a:xfrm>
        </p:spPr>
        <p:txBody>
          <a:bodyPr>
            <a:normAutofit/>
          </a:bodyPr>
          <a:lstStyle/>
          <a:p>
            <a:pPr algn="ctr"/>
            <a:r>
              <a:rPr lang="en-US" b="1" dirty="0"/>
              <a:t>OUTSOURCED ATTRIBUTE BASED ENCRYPTION WITH KEYWORD SEARCH FUNCTION FOR CLOUD STORAGE</a:t>
            </a:r>
            <a:br>
              <a:rPr lang="en-US" dirty="0"/>
            </a:br>
            <a:endParaRPr lang="en-US" dirty="0"/>
          </a:p>
        </p:txBody>
      </p:sp>
      <p:sp>
        <p:nvSpPr>
          <p:cNvPr id="3" name="Subtitle 2"/>
          <p:cNvSpPr>
            <a:spLocks noGrp="1"/>
          </p:cNvSpPr>
          <p:nvPr>
            <p:ph type="subTitle" idx="1"/>
          </p:nvPr>
        </p:nvSpPr>
        <p:spPr>
          <a:xfrm>
            <a:off x="1066800" y="3137095"/>
            <a:ext cx="7848600" cy="3554767"/>
          </a:xfrm>
        </p:spPr>
        <p:txBody>
          <a:bodyPr>
            <a:normAutofit/>
          </a:bodyPr>
          <a:lstStyle/>
          <a:p>
            <a:pPr algn="ctr"/>
            <a:r>
              <a:rPr lang="en-US" dirty="0">
                <a:solidFill>
                  <a:schemeClr val="tx1"/>
                </a:solidFill>
              </a:rPr>
              <a:t>Team Members</a:t>
            </a:r>
            <a:r>
              <a:rPr lang="en-US" dirty="0"/>
              <a:t>:</a:t>
            </a:r>
          </a:p>
          <a:p>
            <a:pPr algn="ctr"/>
            <a:r>
              <a:rPr lang="en-US" dirty="0">
                <a:solidFill>
                  <a:schemeClr val="tx2"/>
                </a:solidFill>
              </a:rPr>
              <a:t>U V </a:t>
            </a:r>
            <a:r>
              <a:rPr lang="en-US" dirty="0" err="1">
                <a:solidFill>
                  <a:schemeClr val="tx2"/>
                </a:solidFill>
              </a:rPr>
              <a:t>Pavan</a:t>
            </a:r>
            <a:endParaRPr lang="en-US" dirty="0">
              <a:solidFill>
                <a:schemeClr val="tx2"/>
              </a:solidFill>
            </a:endParaRPr>
          </a:p>
          <a:p>
            <a:pPr algn="ctr"/>
            <a:r>
              <a:rPr lang="en-US" dirty="0">
                <a:solidFill>
                  <a:schemeClr val="tx2"/>
                </a:solidFill>
              </a:rPr>
              <a:t>S Krishna Chandra</a:t>
            </a:r>
          </a:p>
          <a:p>
            <a:pPr algn="ctr"/>
            <a:r>
              <a:rPr lang="en-US" dirty="0">
                <a:solidFill>
                  <a:schemeClr val="tx1"/>
                </a:solidFill>
              </a:rPr>
              <a:t>Guide:</a:t>
            </a:r>
          </a:p>
          <a:p>
            <a:pPr algn="ctr"/>
            <a:r>
              <a:rPr lang="en-US" dirty="0">
                <a:solidFill>
                  <a:schemeClr val="tx1"/>
                </a:solidFill>
              </a:rPr>
              <a:t>Professor</a:t>
            </a:r>
          </a:p>
          <a:p>
            <a:pPr algn="ctr"/>
            <a:r>
              <a:rPr lang="en-US" dirty="0" err="1"/>
              <a:t>Dr.G</a:t>
            </a:r>
            <a:r>
              <a:rPr lang="en-US" dirty="0"/>
              <a:t> V </a:t>
            </a:r>
            <a:r>
              <a:rPr lang="en-US" dirty="0" err="1"/>
              <a:t>Satyanarayana</a:t>
            </a:r>
            <a:endParaRPr lang="en-US" dirty="0"/>
          </a:p>
          <a:p>
            <a:pPr algn="ctr"/>
            <a:endParaRPr lang="en-US" dirty="0">
              <a:solidFill>
                <a:schemeClr val="tx2"/>
              </a:solidFill>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State chart Diagram</a:t>
            </a:r>
            <a:endParaRPr lang="en-IN" dirty="0"/>
          </a:p>
        </p:txBody>
      </p:sp>
      <p:pic>
        <p:nvPicPr>
          <p:cNvPr id="5" name="Content Placeholder 4" descr="C:\Users\IT\Desktop\Project\StatechartDiagram1.jpg"/>
          <p:cNvPicPr>
            <a:picLocks noGrp="1"/>
          </p:cNvPicPr>
          <p:nvPr>
            <p:ph sz="quarter" idx="1"/>
          </p:nvPr>
        </p:nvPicPr>
        <p:blipFill>
          <a:blip r:embed="rId2" cstate="print"/>
          <a:srcRect/>
          <a:stretch>
            <a:fillRect/>
          </a:stretch>
        </p:blipFill>
        <p:spPr bwMode="auto">
          <a:xfrm>
            <a:off x="533400" y="1828800"/>
            <a:ext cx="7620000" cy="47244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5400" y="304800"/>
            <a:ext cx="4038600" cy="1143000"/>
          </a:xfrm>
        </p:spPr>
        <p:txBody>
          <a:bodyPr/>
          <a:lstStyle/>
          <a:p>
            <a:r>
              <a:rPr lang="en-US" b="1" dirty="0"/>
              <a:t>Activity Diagram</a:t>
            </a:r>
            <a:endParaRPr lang="en-IN" dirty="0"/>
          </a:p>
        </p:txBody>
      </p:sp>
      <p:pic>
        <p:nvPicPr>
          <p:cNvPr id="4" name="Content Placeholder 3" descr="E:\project\ActivityDiagram1.jpg"/>
          <p:cNvPicPr>
            <a:picLocks noGrp="1"/>
          </p:cNvPicPr>
          <p:nvPr>
            <p:ph sz="quarter" idx="1"/>
          </p:nvPr>
        </p:nvPicPr>
        <p:blipFill>
          <a:blip r:embed="rId2" cstate="print"/>
          <a:srcRect/>
          <a:stretch>
            <a:fillRect/>
          </a:stretch>
        </p:blipFill>
        <p:spPr bwMode="auto">
          <a:xfrm>
            <a:off x="228600" y="381000"/>
            <a:ext cx="4233412" cy="60198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0" y="274638"/>
            <a:ext cx="2438400" cy="3840162"/>
          </a:xfrm>
        </p:spPr>
        <p:txBody>
          <a:bodyPr/>
          <a:lstStyle/>
          <a:p>
            <a:r>
              <a:rPr lang="en-US" dirty="0"/>
              <a:t>Component diagram</a:t>
            </a:r>
          </a:p>
        </p:txBody>
      </p:sp>
      <p:pic>
        <p:nvPicPr>
          <p:cNvPr id="4" name="Content Placeholder 3" descr="component diagram.jpg"/>
          <p:cNvPicPr>
            <a:picLocks noGrp="1" noChangeAspect="1"/>
          </p:cNvPicPr>
          <p:nvPr>
            <p:ph sz="quarter" idx="1"/>
          </p:nvPr>
        </p:nvPicPr>
        <p:blipFill>
          <a:blip r:embed="rId2" cstate="print"/>
          <a:stretch>
            <a:fillRect/>
          </a:stretch>
        </p:blipFill>
        <p:spPr>
          <a:xfrm>
            <a:off x="304801" y="612775"/>
            <a:ext cx="6096000" cy="5788025"/>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Deployment Diagram</a:t>
            </a:r>
            <a:endParaRPr lang="en-IN" dirty="0"/>
          </a:p>
        </p:txBody>
      </p:sp>
      <p:pic>
        <p:nvPicPr>
          <p:cNvPr id="4" name="Content Placeholder 3" descr="D:\pavan project\Project\DeploymentDiagram1.jpg"/>
          <p:cNvPicPr>
            <a:picLocks noGrp="1"/>
          </p:cNvPicPr>
          <p:nvPr>
            <p:ph sz="quarter" idx="1"/>
          </p:nvPr>
        </p:nvPicPr>
        <p:blipFill>
          <a:blip r:embed="rId2" cstate="print"/>
          <a:srcRect/>
          <a:stretch>
            <a:fillRect/>
          </a:stretch>
        </p:blipFill>
        <p:spPr bwMode="auto">
          <a:xfrm>
            <a:off x="685800" y="2209800"/>
            <a:ext cx="6934200" cy="36576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467600" cy="685800"/>
          </a:xfrm>
        </p:spPr>
        <p:txBody>
          <a:bodyPr>
            <a:normAutofit/>
          </a:bodyPr>
          <a:lstStyle/>
          <a:p>
            <a:pPr algn="ctr"/>
            <a:r>
              <a:rPr lang="en-US" dirty="0"/>
              <a:t>SYSTEM REQUIREMENTS</a:t>
            </a:r>
          </a:p>
        </p:txBody>
      </p:sp>
      <p:sp>
        <p:nvSpPr>
          <p:cNvPr id="3" name="Content Placeholder 2"/>
          <p:cNvSpPr>
            <a:spLocks noGrp="1"/>
          </p:cNvSpPr>
          <p:nvPr>
            <p:ph sz="quarter" idx="1"/>
          </p:nvPr>
        </p:nvSpPr>
        <p:spPr/>
        <p:txBody>
          <a:bodyPr>
            <a:normAutofit/>
          </a:bodyPr>
          <a:lstStyle/>
          <a:p>
            <a:pPr>
              <a:buNone/>
            </a:pPr>
            <a:r>
              <a:rPr lang="en-US" sz="2800" b="1" dirty="0"/>
              <a:t>       H/W System Configuration</a:t>
            </a:r>
          </a:p>
          <a:p>
            <a:r>
              <a:rPr lang="en-US" sz="2800" b="1" dirty="0"/>
              <a:t> </a:t>
            </a:r>
            <a:r>
              <a:rPr lang="en-US" sz="2800" dirty="0"/>
              <a:t>Speed                   -     2.69 </a:t>
            </a:r>
            <a:r>
              <a:rPr lang="en-US" sz="2800" dirty="0" err="1"/>
              <a:t>Ghz</a:t>
            </a:r>
            <a:endParaRPr lang="en-US" sz="2800" dirty="0"/>
          </a:p>
          <a:p>
            <a:r>
              <a:rPr lang="en-US" sz="2800" dirty="0"/>
              <a:t>RAM                      -    1GB(min)</a:t>
            </a:r>
          </a:p>
          <a:p>
            <a:r>
              <a:rPr lang="en-US" sz="2800" dirty="0"/>
              <a:t>Hard Disk             -      500 GB</a:t>
            </a:r>
          </a:p>
          <a:p>
            <a:r>
              <a:rPr lang="en-US" sz="2800" dirty="0"/>
              <a:t>Key Board             -     Standard  keyboard</a:t>
            </a:r>
          </a:p>
          <a:p>
            <a:r>
              <a:rPr lang="en-US" sz="2800" dirty="0"/>
              <a:t>Mouse                   -     Two or Three </a:t>
            </a:r>
          </a:p>
          <a:p>
            <a:pPr>
              <a:buNone/>
            </a:pPr>
            <a:r>
              <a:rPr lang="en-US" sz="2800" dirty="0"/>
              <a:t>                                       button mouse</a:t>
            </a:r>
          </a:p>
          <a:p>
            <a:r>
              <a:rPr lang="en-US" sz="2800" dirty="0"/>
              <a:t>Monitor                 -     LCD/LED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SYSTEM REQUIREMENTS</a:t>
            </a:r>
          </a:p>
        </p:txBody>
      </p:sp>
      <p:sp>
        <p:nvSpPr>
          <p:cNvPr id="3" name="Content Placeholder 2"/>
          <p:cNvSpPr>
            <a:spLocks noGrp="1"/>
          </p:cNvSpPr>
          <p:nvPr>
            <p:ph sz="quarter" idx="1"/>
          </p:nvPr>
        </p:nvSpPr>
        <p:spPr/>
        <p:txBody>
          <a:bodyPr/>
          <a:lstStyle/>
          <a:p>
            <a:pPr lvl="0">
              <a:buNone/>
            </a:pPr>
            <a:r>
              <a:rPr lang="en-US" sz="2800" b="1" dirty="0"/>
              <a:t>          S/W System Configuration</a:t>
            </a:r>
            <a:endParaRPr lang="en-US" sz="2800" dirty="0"/>
          </a:p>
          <a:p>
            <a:pPr lvl="0"/>
            <a:endParaRPr lang="en-US" sz="2800" dirty="0"/>
          </a:p>
          <a:p>
            <a:pPr lvl="0"/>
            <a:r>
              <a:rPr lang="en-US" sz="2800" dirty="0"/>
              <a:t>Operating System             :  Windows XP/7 </a:t>
            </a:r>
          </a:p>
          <a:p>
            <a:pPr lvl="0"/>
            <a:endParaRPr lang="en-US" sz="2800" dirty="0"/>
          </a:p>
          <a:p>
            <a:pPr lvl="0"/>
            <a:r>
              <a:rPr lang="en-US" sz="2800" dirty="0"/>
              <a:t>Front End                         :   JSP</a:t>
            </a:r>
          </a:p>
          <a:p>
            <a:pPr lvl="0"/>
            <a:endParaRPr lang="en-US" sz="2800" dirty="0"/>
          </a:p>
          <a:p>
            <a:pPr lvl="0"/>
            <a:r>
              <a:rPr lang="en-US" sz="2800" dirty="0"/>
              <a:t>Database                           :   My </a:t>
            </a:r>
            <a:r>
              <a:rPr lang="en-US" sz="2800" dirty="0" err="1"/>
              <a:t>sqlserver</a:t>
            </a:r>
            <a:r>
              <a:rPr lang="en-US" sz="2800" dirty="0"/>
              <a:t> </a:t>
            </a:r>
          </a:p>
          <a:p>
            <a:pPr lvl="0"/>
            <a:endParaRPr lang="en-US" sz="2800" dirty="0"/>
          </a:p>
          <a:p>
            <a:pPr lvl="0"/>
            <a:r>
              <a:rPr lang="en-US" sz="2800" dirty="0"/>
              <a:t>Database Connectivity     :   JDBC</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Screen shots of test cases</a:t>
            </a:r>
          </a:p>
        </p:txBody>
      </p:sp>
      <p:pic>
        <p:nvPicPr>
          <p:cNvPr id="4" name="Content Placeholder 3" descr="D:\pavan project\Project\screenshots\Capture.PNG"/>
          <p:cNvPicPr>
            <a:picLocks noGrp="1"/>
          </p:cNvPicPr>
          <p:nvPr>
            <p:ph sz="quarter" idx="1"/>
          </p:nvPr>
        </p:nvPicPr>
        <p:blipFill>
          <a:blip r:embed="rId3" cstate="print"/>
          <a:stretch>
            <a:fillRect/>
          </a:stretch>
        </p:blipFill>
        <p:spPr bwMode="auto">
          <a:xfrm>
            <a:off x="1143000" y="1676400"/>
            <a:ext cx="6781800" cy="3581400"/>
          </a:xfrm>
          <a:prstGeom prst="rect">
            <a:avLst/>
          </a:prstGeom>
          <a:noFill/>
          <a:ln w="9525">
            <a:noFill/>
            <a:miter lim="800000"/>
            <a:headEnd/>
            <a:tailEnd/>
          </a:ln>
        </p:spPr>
      </p:pic>
      <p:sp>
        <p:nvSpPr>
          <p:cNvPr id="6" name="Content Placeholder 5"/>
          <p:cNvSpPr>
            <a:spLocks noGrp="1"/>
          </p:cNvSpPr>
          <p:nvPr>
            <p:ph sz="quarter" idx="2"/>
          </p:nvPr>
        </p:nvSpPr>
        <p:spPr>
          <a:xfrm>
            <a:off x="990600" y="5638800"/>
            <a:ext cx="6937248" cy="533400"/>
          </a:xfrm>
        </p:spPr>
        <p:txBody>
          <a:bodyPr/>
          <a:lstStyle/>
          <a:p>
            <a:pPr algn="ctr">
              <a:buNone/>
            </a:pPr>
            <a:r>
              <a:rPr lang="en-IN" dirty="0"/>
              <a:t>Home page</a:t>
            </a:r>
          </a:p>
        </p:txBody>
      </p:sp>
      <p:sp>
        <p:nvSpPr>
          <p:cNvPr id="5" name="Title 1"/>
          <p:cNvSpPr txBox="1">
            <a:spLocks/>
          </p:cNvSpPr>
          <p:nvPr/>
        </p:nvSpPr>
        <p:spPr>
          <a:xfrm>
            <a:off x="609600" y="5257800"/>
            <a:ext cx="7467600" cy="1371600"/>
          </a:xfrm>
          <a:prstGeom prst="rect">
            <a:avLst/>
          </a:prstGeom>
        </p:spPr>
        <p:txBody>
          <a:bodyPr vert="horz" anchor="b">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IN" sz="3000" b="0" i="0" u="none" strike="noStrike" kern="1200" cap="small"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105400"/>
            <a:ext cx="5943600" cy="563562"/>
          </a:xfrm>
        </p:spPr>
        <p:txBody>
          <a:bodyPr>
            <a:normAutofit/>
          </a:bodyPr>
          <a:lstStyle/>
          <a:p>
            <a:r>
              <a:rPr lang="en-US" sz="1400" dirty="0"/>
              <a:t> Data owner registration page</a:t>
            </a:r>
            <a:br>
              <a:rPr lang="en-IN" sz="1400" dirty="0"/>
            </a:br>
            <a:endParaRPr lang="en-IN" sz="1400" dirty="0"/>
          </a:p>
        </p:txBody>
      </p:sp>
      <p:pic>
        <p:nvPicPr>
          <p:cNvPr id="4" name="Content Placeholder 3" descr="D:\pavan project\Project\screenshots\Capture5.PNG"/>
          <p:cNvPicPr>
            <a:picLocks noGrp="1"/>
          </p:cNvPicPr>
          <p:nvPr>
            <p:ph sz="quarter" idx="1"/>
          </p:nvPr>
        </p:nvPicPr>
        <p:blipFill>
          <a:blip r:embed="rId2" cstate="print"/>
          <a:srcRect/>
          <a:stretch>
            <a:fillRect/>
          </a:stretch>
        </p:blipFill>
        <p:spPr bwMode="auto">
          <a:xfrm>
            <a:off x="609600" y="1219200"/>
            <a:ext cx="7467600" cy="3639903"/>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4419600"/>
            <a:ext cx="3276600" cy="1143000"/>
          </a:xfrm>
        </p:spPr>
        <p:txBody>
          <a:bodyPr>
            <a:normAutofit/>
          </a:bodyPr>
          <a:lstStyle/>
          <a:p>
            <a:r>
              <a:rPr lang="en-US" sz="1400" dirty="0"/>
              <a:t> data owner login page</a:t>
            </a:r>
            <a:br>
              <a:rPr lang="en-IN" sz="1400" dirty="0"/>
            </a:br>
            <a:endParaRPr lang="en-IN" sz="1400" dirty="0"/>
          </a:p>
        </p:txBody>
      </p:sp>
      <p:pic>
        <p:nvPicPr>
          <p:cNvPr id="4" name="Content Placeholder 3" descr="D:\pavan project\Project\screenshots\Capture1.PNG"/>
          <p:cNvPicPr>
            <a:picLocks noGrp="1"/>
          </p:cNvPicPr>
          <p:nvPr>
            <p:ph sz="quarter" idx="1"/>
          </p:nvPr>
        </p:nvPicPr>
        <p:blipFill>
          <a:blip r:embed="rId2" cstate="print"/>
          <a:srcRect/>
          <a:stretch>
            <a:fillRect/>
          </a:stretch>
        </p:blipFill>
        <p:spPr bwMode="auto">
          <a:xfrm>
            <a:off x="762000" y="1219200"/>
            <a:ext cx="7467600" cy="354793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5257800"/>
            <a:ext cx="2819400" cy="609600"/>
          </a:xfrm>
        </p:spPr>
        <p:txBody>
          <a:bodyPr>
            <a:normAutofit/>
          </a:bodyPr>
          <a:lstStyle/>
          <a:p>
            <a:r>
              <a:rPr lang="en-US" sz="1400" dirty="0"/>
              <a:t>Data owner uploading file.</a:t>
            </a:r>
            <a:endParaRPr lang="en-IN" sz="1400" dirty="0"/>
          </a:p>
        </p:txBody>
      </p:sp>
      <p:pic>
        <p:nvPicPr>
          <p:cNvPr id="4" name="Content Placeholder 3" descr="D:\pavan project\Project\screenshots\Capture10.PNG"/>
          <p:cNvPicPr>
            <a:picLocks noGrp="1"/>
          </p:cNvPicPr>
          <p:nvPr>
            <p:ph sz="quarter" idx="1"/>
          </p:nvPr>
        </p:nvPicPr>
        <p:blipFill>
          <a:blip r:embed="rId2" cstate="print"/>
          <a:srcRect/>
          <a:stretch>
            <a:fillRect/>
          </a:stretch>
        </p:blipFill>
        <p:spPr bwMode="auto">
          <a:xfrm>
            <a:off x="685800" y="1295400"/>
            <a:ext cx="7467600" cy="3637069"/>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324088" cy="563562"/>
          </a:xfrm>
        </p:spPr>
        <p:txBody>
          <a:bodyPr>
            <a:normAutofit/>
          </a:bodyPr>
          <a:lstStyle/>
          <a:p>
            <a:r>
              <a:rPr lang="en-US" sz="2800" b="1" dirty="0"/>
              <a:t>ABSTRACT:</a:t>
            </a:r>
            <a:endParaRPr lang="en-US" sz="2800" dirty="0"/>
          </a:p>
        </p:txBody>
      </p:sp>
      <p:sp>
        <p:nvSpPr>
          <p:cNvPr id="3" name="Content Placeholder 2"/>
          <p:cNvSpPr>
            <a:spLocks noGrp="1"/>
          </p:cNvSpPr>
          <p:nvPr>
            <p:ph sz="quarter" idx="1"/>
          </p:nvPr>
        </p:nvSpPr>
        <p:spPr>
          <a:xfrm>
            <a:off x="609600" y="990600"/>
            <a:ext cx="8229600" cy="5257800"/>
          </a:xfrm>
        </p:spPr>
        <p:txBody>
          <a:bodyPr numCol="1">
            <a:noAutofit/>
          </a:bodyPr>
          <a:lstStyle/>
          <a:p>
            <a:pPr algn="just"/>
            <a:r>
              <a:rPr lang="en-US" sz="2000" dirty="0"/>
              <a:t>Cloud computing becomes increasingly popular for data owners to outsource their data to public cloud servers at the same time allowing data users to retrieve these data stored in cloud. Attribute-based encryption (ABE) technology has been used for security issues in cloud setting. </a:t>
            </a:r>
          </a:p>
          <a:p>
            <a:pPr algn="just">
              <a:buNone/>
            </a:pPr>
            <a:endParaRPr lang="en-US" sz="2000" dirty="0"/>
          </a:p>
          <a:p>
            <a:pPr algn="just"/>
            <a:r>
              <a:rPr lang="en-US" sz="2000" dirty="0"/>
              <a:t>In this project Outsourced ABE (OABE) with fine-grained access control system can largely reduce the computation cost for users who want to access encrypted data stored in cloud by outsourcing the heavy computation to cloud service provider (CSP). </a:t>
            </a:r>
          </a:p>
          <a:p>
            <a:pPr algn="just">
              <a:buNone/>
            </a:pPr>
            <a:endParaRPr lang="en-US" sz="2000" dirty="0"/>
          </a:p>
          <a:p>
            <a:pPr algn="just"/>
            <a:r>
              <a:rPr lang="en-US" sz="2000" dirty="0"/>
              <a:t>The proposed KSF-OABE scheme is proved secure against chosen-plaintext attack (CPA). CSP performs partial decryption task </a:t>
            </a:r>
            <a:r>
              <a:rPr lang="en-US" sz="2000" dirty="0" err="1"/>
              <a:t>doneby</a:t>
            </a:r>
            <a:r>
              <a:rPr lang="en-US" sz="2000" dirty="0"/>
              <a:t> data user without knowing anything about the plaintext.</a:t>
            </a:r>
            <a:endParaRPr lang="en-US" sz="20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5257800"/>
            <a:ext cx="2819400" cy="609600"/>
          </a:xfrm>
        </p:spPr>
        <p:txBody>
          <a:bodyPr>
            <a:normAutofit/>
          </a:bodyPr>
          <a:lstStyle/>
          <a:p>
            <a:pPr algn="ctr"/>
            <a:r>
              <a:rPr lang="en-US" sz="1400" dirty="0"/>
              <a:t>List of files uploaded</a:t>
            </a:r>
            <a:endParaRPr lang="en-IN" sz="1400" dirty="0"/>
          </a:p>
        </p:txBody>
      </p:sp>
      <p:pic>
        <p:nvPicPr>
          <p:cNvPr id="9" name="Content Placeholder 8" descr="D:\pavan project\Project\screenshots\Capture13.PNG"/>
          <p:cNvPicPr>
            <a:picLocks noGrp="1"/>
          </p:cNvPicPr>
          <p:nvPr>
            <p:ph sz="quarter" idx="1"/>
          </p:nvPr>
        </p:nvPicPr>
        <p:blipFill>
          <a:blip r:embed="rId2" cstate="print"/>
          <a:srcRect/>
          <a:stretch>
            <a:fillRect/>
          </a:stretch>
        </p:blipFill>
        <p:spPr bwMode="auto">
          <a:xfrm>
            <a:off x="685800" y="1219200"/>
            <a:ext cx="7467600" cy="3672772"/>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5257800"/>
            <a:ext cx="2819400" cy="609600"/>
          </a:xfrm>
        </p:spPr>
        <p:txBody>
          <a:bodyPr>
            <a:normAutofit/>
          </a:bodyPr>
          <a:lstStyle/>
          <a:p>
            <a:pPr algn="ctr"/>
            <a:r>
              <a:rPr lang="en-US" sz="1400" dirty="0"/>
              <a:t>Viewing file</a:t>
            </a:r>
            <a:endParaRPr lang="en-IN" sz="1400" dirty="0"/>
          </a:p>
        </p:txBody>
      </p:sp>
      <p:pic>
        <p:nvPicPr>
          <p:cNvPr id="7" name="Picture 6" descr="D:\pavan project\Project\screenshots\Capture14.PNG"/>
          <p:cNvPicPr/>
          <p:nvPr/>
        </p:nvPicPr>
        <p:blipFill>
          <a:blip r:embed="rId2" cstate="print"/>
          <a:srcRect/>
          <a:stretch>
            <a:fillRect/>
          </a:stretch>
        </p:blipFill>
        <p:spPr bwMode="auto">
          <a:xfrm>
            <a:off x="1143000" y="1066800"/>
            <a:ext cx="6629400" cy="41148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5257800"/>
            <a:ext cx="2819400" cy="609600"/>
          </a:xfrm>
        </p:spPr>
        <p:txBody>
          <a:bodyPr>
            <a:normAutofit/>
          </a:bodyPr>
          <a:lstStyle/>
          <a:p>
            <a:pPr algn="ctr"/>
            <a:r>
              <a:rPr lang="en-US" sz="1400" dirty="0"/>
              <a:t>Viewing file</a:t>
            </a:r>
            <a:endParaRPr lang="en-IN" sz="1400" dirty="0"/>
          </a:p>
        </p:txBody>
      </p:sp>
      <p:pic>
        <p:nvPicPr>
          <p:cNvPr id="4" name="Picture 3" descr="D:\pavan project\Project\screenshots\Capture15.PNG"/>
          <p:cNvPicPr/>
          <p:nvPr/>
        </p:nvPicPr>
        <p:blipFill>
          <a:blip r:embed="rId2" cstate="print"/>
          <a:srcRect/>
          <a:stretch>
            <a:fillRect/>
          </a:stretch>
        </p:blipFill>
        <p:spPr bwMode="auto">
          <a:xfrm>
            <a:off x="1143000" y="1143000"/>
            <a:ext cx="6781800" cy="396240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5257800"/>
            <a:ext cx="2819400" cy="609600"/>
          </a:xfrm>
        </p:spPr>
        <p:txBody>
          <a:bodyPr>
            <a:normAutofit/>
          </a:bodyPr>
          <a:lstStyle/>
          <a:p>
            <a:pPr algn="ctr"/>
            <a:r>
              <a:rPr lang="en-US" sz="1400" dirty="0"/>
              <a:t>Data user registration</a:t>
            </a:r>
            <a:endParaRPr lang="en-IN" sz="1400" dirty="0"/>
          </a:p>
        </p:txBody>
      </p:sp>
      <p:pic>
        <p:nvPicPr>
          <p:cNvPr id="6" name="Picture 5" descr="D:\pavan project\Project\screenshots\Capture17.PNG"/>
          <p:cNvPicPr/>
          <p:nvPr/>
        </p:nvPicPr>
        <p:blipFill>
          <a:blip r:embed="rId2" cstate="print"/>
          <a:srcRect/>
          <a:stretch>
            <a:fillRect/>
          </a:stretch>
        </p:blipFill>
        <p:spPr bwMode="auto">
          <a:xfrm>
            <a:off x="914400" y="914400"/>
            <a:ext cx="6629400" cy="3962005"/>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5257800"/>
            <a:ext cx="2819400" cy="609600"/>
          </a:xfrm>
        </p:spPr>
        <p:txBody>
          <a:bodyPr>
            <a:normAutofit/>
          </a:bodyPr>
          <a:lstStyle/>
          <a:p>
            <a:pPr algn="ctr"/>
            <a:r>
              <a:rPr lang="en-IN" sz="1400" dirty="0"/>
              <a:t>Data user login page</a:t>
            </a:r>
          </a:p>
        </p:txBody>
      </p:sp>
      <p:pic>
        <p:nvPicPr>
          <p:cNvPr id="4" name="Picture 3" descr="D:\pavan project\Project\screenshots\Capture3.PNG"/>
          <p:cNvPicPr/>
          <p:nvPr/>
        </p:nvPicPr>
        <p:blipFill>
          <a:blip r:embed="rId2" cstate="print"/>
          <a:srcRect/>
          <a:stretch>
            <a:fillRect/>
          </a:stretch>
        </p:blipFill>
        <p:spPr bwMode="auto">
          <a:xfrm>
            <a:off x="1066800" y="1143000"/>
            <a:ext cx="6477000" cy="3674821"/>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5257800"/>
            <a:ext cx="2819400" cy="609600"/>
          </a:xfrm>
        </p:spPr>
        <p:txBody>
          <a:bodyPr>
            <a:normAutofit/>
          </a:bodyPr>
          <a:lstStyle/>
          <a:p>
            <a:pPr algn="ctr"/>
            <a:r>
              <a:rPr lang="en-US" sz="1400" dirty="0"/>
              <a:t>Viewing files that are uploaded</a:t>
            </a:r>
            <a:endParaRPr lang="en-IN" sz="1400" dirty="0"/>
          </a:p>
        </p:txBody>
      </p:sp>
      <p:pic>
        <p:nvPicPr>
          <p:cNvPr id="5" name="Picture 4" descr="D:\pavan project\Project\screenshots\Capture19.PNG"/>
          <p:cNvPicPr/>
          <p:nvPr/>
        </p:nvPicPr>
        <p:blipFill>
          <a:blip r:embed="rId2" cstate="print"/>
          <a:srcRect/>
          <a:stretch>
            <a:fillRect/>
          </a:stretch>
        </p:blipFill>
        <p:spPr bwMode="auto">
          <a:xfrm>
            <a:off x="838200" y="762000"/>
            <a:ext cx="6934200" cy="4112385"/>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5105400"/>
            <a:ext cx="4267200" cy="609600"/>
          </a:xfrm>
        </p:spPr>
        <p:txBody>
          <a:bodyPr>
            <a:normAutofit/>
          </a:bodyPr>
          <a:lstStyle/>
          <a:p>
            <a:r>
              <a:rPr lang="en-US" sz="1400" dirty="0"/>
              <a:t>Data in the file is in encrypted format</a:t>
            </a:r>
            <a:endParaRPr lang="en-IN" sz="1400" dirty="0"/>
          </a:p>
        </p:txBody>
      </p:sp>
      <p:pic>
        <p:nvPicPr>
          <p:cNvPr id="4" name="Picture 3" descr="D:\pavan project\Project\screenshots\Capture20.PNG"/>
          <p:cNvPicPr/>
          <p:nvPr/>
        </p:nvPicPr>
        <p:blipFill>
          <a:blip r:embed="rId2" cstate="print"/>
          <a:srcRect/>
          <a:stretch>
            <a:fillRect/>
          </a:stretch>
        </p:blipFill>
        <p:spPr bwMode="auto">
          <a:xfrm>
            <a:off x="990600" y="838200"/>
            <a:ext cx="6553200" cy="4038148"/>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5105400"/>
            <a:ext cx="4267200" cy="609600"/>
          </a:xfrm>
        </p:spPr>
        <p:txBody>
          <a:bodyPr>
            <a:normAutofit/>
          </a:bodyPr>
          <a:lstStyle/>
          <a:p>
            <a:r>
              <a:rPr lang="en-US" sz="1400" dirty="0"/>
              <a:t>Checking integrity of the file received</a:t>
            </a:r>
            <a:endParaRPr lang="en-IN" sz="1400" dirty="0"/>
          </a:p>
        </p:txBody>
      </p:sp>
      <p:pic>
        <p:nvPicPr>
          <p:cNvPr id="5" name="Picture 4" descr="D:\pavan project\Project\screenshots\Capture21.PNG"/>
          <p:cNvPicPr/>
          <p:nvPr/>
        </p:nvPicPr>
        <p:blipFill>
          <a:blip r:embed="rId2" cstate="print"/>
          <a:srcRect/>
          <a:stretch>
            <a:fillRect/>
          </a:stretch>
        </p:blipFill>
        <p:spPr bwMode="auto">
          <a:xfrm>
            <a:off x="990600" y="762000"/>
            <a:ext cx="6781800" cy="4047085"/>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5105400"/>
            <a:ext cx="3657600" cy="609600"/>
          </a:xfrm>
        </p:spPr>
        <p:txBody>
          <a:bodyPr>
            <a:normAutofit/>
          </a:bodyPr>
          <a:lstStyle/>
          <a:p>
            <a:r>
              <a:rPr lang="en-US" sz="1400" dirty="0"/>
              <a:t>Trusted authority login page</a:t>
            </a:r>
            <a:br>
              <a:rPr lang="en-IN" sz="1400" dirty="0"/>
            </a:br>
            <a:endParaRPr lang="en-IN" sz="1400" dirty="0"/>
          </a:p>
        </p:txBody>
      </p:sp>
      <p:pic>
        <p:nvPicPr>
          <p:cNvPr id="4" name="Picture 3" descr="D:\pavan project\Project\screenshots\Capture2.PNG"/>
          <p:cNvPicPr/>
          <p:nvPr/>
        </p:nvPicPr>
        <p:blipFill>
          <a:blip r:embed="rId2" cstate="print"/>
          <a:srcRect/>
          <a:stretch>
            <a:fillRect/>
          </a:stretch>
        </p:blipFill>
        <p:spPr bwMode="auto">
          <a:xfrm>
            <a:off x="838200" y="609600"/>
            <a:ext cx="7239000" cy="4123251"/>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5105400"/>
            <a:ext cx="3657600" cy="609600"/>
          </a:xfrm>
        </p:spPr>
        <p:txBody>
          <a:bodyPr>
            <a:normAutofit/>
          </a:bodyPr>
          <a:lstStyle/>
          <a:p>
            <a:r>
              <a:rPr lang="en-US" sz="1400" dirty="0"/>
              <a:t>Viewing all the data owners</a:t>
            </a:r>
            <a:endParaRPr lang="en-IN" sz="1400" dirty="0"/>
          </a:p>
        </p:txBody>
      </p:sp>
      <p:pic>
        <p:nvPicPr>
          <p:cNvPr id="5" name="Picture 4" descr="D:\pavan project\Project\screenshots\Capture24.PNG"/>
          <p:cNvPicPr/>
          <p:nvPr/>
        </p:nvPicPr>
        <p:blipFill>
          <a:blip r:embed="rId2" cstate="print"/>
          <a:srcRect/>
          <a:stretch>
            <a:fillRect/>
          </a:stretch>
        </p:blipFill>
        <p:spPr bwMode="auto">
          <a:xfrm>
            <a:off x="1066800" y="762000"/>
            <a:ext cx="6781800" cy="4137607"/>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itchFamily="18" charset="0"/>
                <a:cs typeface="Times New Roman" pitchFamily="18" charset="0"/>
              </a:rPr>
              <a:t>EXISTING SYSTEM:</a:t>
            </a:r>
          </a:p>
        </p:txBody>
      </p:sp>
      <p:sp>
        <p:nvSpPr>
          <p:cNvPr id="3" name="Content Placeholder 2"/>
          <p:cNvSpPr>
            <a:spLocks noGrp="1"/>
          </p:cNvSpPr>
          <p:nvPr>
            <p:ph sz="quarter" idx="1"/>
          </p:nvPr>
        </p:nvSpPr>
        <p:spPr/>
        <p:txBody>
          <a:bodyPr>
            <a:normAutofit/>
          </a:bodyPr>
          <a:lstStyle/>
          <a:p>
            <a:pPr>
              <a:lnSpc>
                <a:spcPct val="150000"/>
              </a:lnSpc>
            </a:pPr>
            <a:r>
              <a:rPr lang="en-US" dirty="0">
                <a:latin typeface="Times New Roman" pitchFamily="18" charset="0"/>
                <a:cs typeface="Times New Roman" pitchFamily="18" charset="0"/>
              </a:rPr>
              <a:t>In this case, the File key can be uploading based on the attribute functions. The file can be uploading if the authorized person gives a key to upload a file but its integrity of the file cannot be verified. </a:t>
            </a:r>
          </a:p>
          <a:p>
            <a:pPr>
              <a:lnSpc>
                <a:spcPct val="150000"/>
              </a:lnSpc>
            </a:pPr>
            <a:r>
              <a:rPr lang="en-US" dirty="0">
                <a:latin typeface="Times New Roman" pitchFamily="18" charset="0"/>
                <a:cs typeface="Times New Roman" pitchFamily="18" charset="0"/>
              </a:rPr>
              <a:t>If a group is updated, then the group key changes to be a shared key to the new group.</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5105400"/>
            <a:ext cx="3657600" cy="609600"/>
          </a:xfrm>
        </p:spPr>
        <p:txBody>
          <a:bodyPr>
            <a:normAutofit/>
          </a:bodyPr>
          <a:lstStyle/>
          <a:p>
            <a:r>
              <a:rPr lang="en-US" sz="1400" dirty="0"/>
              <a:t>Viewing all the data users</a:t>
            </a:r>
            <a:endParaRPr lang="en-IN" sz="1400" dirty="0"/>
          </a:p>
        </p:txBody>
      </p:sp>
      <p:pic>
        <p:nvPicPr>
          <p:cNvPr id="4" name="Picture 3" descr="D:\pavan project\Project\screenshots\Capture25.PNG"/>
          <p:cNvPicPr/>
          <p:nvPr/>
        </p:nvPicPr>
        <p:blipFill>
          <a:blip r:embed="rId2" cstate="print"/>
          <a:srcRect/>
          <a:stretch>
            <a:fillRect/>
          </a:stretch>
        </p:blipFill>
        <p:spPr bwMode="auto">
          <a:xfrm>
            <a:off x="990600" y="914400"/>
            <a:ext cx="6781800" cy="3964452"/>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5105400"/>
            <a:ext cx="4114800" cy="609600"/>
          </a:xfrm>
        </p:spPr>
        <p:txBody>
          <a:bodyPr>
            <a:normAutofit/>
          </a:bodyPr>
          <a:lstStyle/>
          <a:p>
            <a:r>
              <a:rPr lang="en-US" sz="1400" dirty="0"/>
              <a:t>Checking the requests and accepting them</a:t>
            </a:r>
            <a:endParaRPr lang="en-IN" sz="1400" dirty="0"/>
          </a:p>
        </p:txBody>
      </p:sp>
      <p:pic>
        <p:nvPicPr>
          <p:cNvPr id="5" name="Picture 4" descr="D:\pavan project\Project\screenshots\Capture26.PNG"/>
          <p:cNvPicPr/>
          <p:nvPr/>
        </p:nvPicPr>
        <p:blipFill>
          <a:blip r:embed="rId2" cstate="print"/>
          <a:srcRect/>
          <a:stretch>
            <a:fillRect/>
          </a:stretch>
        </p:blipFill>
        <p:spPr bwMode="auto">
          <a:xfrm>
            <a:off x="914400" y="685800"/>
            <a:ext cx="6858000" cy="4198949"/>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5105400"/>
            <a:ext cx="4724400" cy="609600"/>
          </a:xfrm>
        </p:spPr>
        <p:txBody>
          <a:bodyPr>
            <a:normAutofit/>
          </a:bodyPr>
          <a:lstStyle/>
          <a:p>
            <a:r>
              <a:rPr lang="en-US" sz="1400" dirty="0"/>
              <a:t>Data user receiving the file in the form of mail</a:t>
            </a:r>
            <a:endParaRPr lang="en-IN" sz="1400" dirty="0"/>
          </a:p>
        </p:txBody>
      </p:sp>
      <p:pic>
        <p:nvPicPr>
          <p:cNvPr id="4" name="Picture 3" descr="D:\pavan project\Project\Capture28.PNG"/>
          <p:cNvPicPr/>
          <p:nvPr/>
        </p:nvPicPr>
        <p:blipFill>
          <a:blip r:embed="rId2" cstate="print"/>
          <a:srcRect/>
          <a:stretch>
            <a:fillRect/>
          </a:stretch>
        </p:blipFill>
        <p:spPr bwMode="auto">
          <a:xfrm>
            <a:off x="838200" y="914400"/>
            <a:ext cx="6705600" cy="3830804"/>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8. CONCLUSIONS</a:t>
            </a:r>
            <a:br>
              <a:rPr lang="en-IN" dirty="0"/>
            </a:br>
            <a:endParaRPr lang="en-IN" dirty="0"/>
          </a:p>
        </p:txBody>
      </p:sp>
      <p:sp>
        <p:nvSpPr>
          <p:cNvPr id="3" name="Content Placeholder 2"/>
          <p:cNvSpPr>
            <a:spLocks noGrp="1"/>
          </p:cNvSpPr>
          <p:nvPr>
            <p:ph sz="quarter" idx="1"/>
          </p:nvPr>
        </p:nvSpPr>
        <p:spPr/>
        <p:txBody>
          <a:bodyPr>
            <a:normAutofit fontScale="85000" lnSpcReduction="10000"/>
          </a:bodyPr>
          <a:lstStyle/>
          <a:p>
            <a:r>
              <a:rPr lang="en-US" dirty="0"/>
              <a:t>In this article, we propose a CP-ABE scheme that provides outsourcing key-issuing, decryption and keyword search function. Our scheme is efficient since we only need to download the partial decryption </a:t>
            </a:r>
            <a:r>
              <a:rPr lang="en-US" dirty="0" err="1"/>
              <a:t>ciphertext</a:t>
            </a:r>
            <a:r>
              <a:rPr lang="en-US" dirty="0"/>
              <a:t> corresponding to a specific keyword. </a:t>
            </a:r>
            <a:endParaRPr lang="en-IN" dirty="0"/>
          </a:p>
          <a:p>
            <a:r>
              <a:rPr lang="en-US" dirty="0"/>
              <a:t>In our scheme, the time-consuming pairing operation can be outsourced to the cloud service provider, while the slight operations can be done by users. Thus, the computation cost at both users and trusted authority sides is minimized. </a:t>
            </a:r>
            <a:endParaRPr lang="en-IN" dirty="0"/>
          </a:p>
          <a:p>
            <a:r>
              <a:rPr lang="en-US" dirty="0"/>
              <a:t>Furthermore, the proposed scheme supports the function of keywords search which can greatly improve communication efficiency and further protect the security and privacy of users. </a:t>
            </a:r>
            <a:endParaRPr lang="en-IN" dirty="0"/>
          </a:p>
          <a:p>
            <a:r>
              <a:rPr lang="en-US" dirty="0"/>
              <a:t>Actually, we are easy to extend our KSF-OABE scheme to support access structure represented by tree</a:t>
            </a:r>
            <a:endParaRPr lang="en-IN" dirty="0"/>
          </a:p>
          <a:p>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362200"/>
            <a:ext cx="7498080" cy="2133600"/>
          </a:xfrm>
        </p:spPr>
        <p:style>
          <a:lnRef idx="2">
            <a:schemeClr val="accent3"/>
          </a:lnRef>
          <a:fillRef idx="1">
            <a:schemeClr val="lt1"/>
          </a:fillRef>
          <a:effectRef idx="0">
            <a:schemeClr val="accent3"/>
          </a:effectRef>
          <a:fontRef idx="minor">
            <a:schemeClr val="dk1"/>
          </a:fontRef>
        </p:style>
        <p:txBody>
          <a:bodyPr>
            <a:normAutofit/>
          </a:bodyPr>
          <a:lstStyle/>
          <a:p>
            <a:pPr algn="ctr"/>
            <a:r>
              <a:rPr lang="en-US" sz="8000" dirty="0">
                <a:latin typeface="Arial Rounded MT Bold" pitchFamily="34" charset="0"/>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t>Proposed System:</a:t>
            </a:r>
            <a:br>
              <a:rPr lang="en-US" sz="3600" dirty="0"/>
            </a:br>
            <a:endParaRPr lang="en-US" sz="3600" dirty="0"/>
          </a:p>
        </p:txBody>
      </p:sp>
      <p:sp>
        <p:nvSpPr>
          <p:cNvPr id="3" name="Content Placeholder 2"/>
          <p:cNvSpPr>
            <a:spLocks noGrp="1"/>
          </p:cNvSpPr>
          <p:nvPr>
            <p:ph sz="quarter" idx="1"/>
          </p:nvPr>
        </p:nvSpPr>
        <p:spPr>
          <a:xfrm>
            <a:off x="457200" y="1447800"/>
            <a:ext cx="7467600" cy="4873752"/>
          </a:xfrm>
        </p:spPr>
        <p:txBody>
          <a:bodyPr>
            <a:normAutofit fontScale="92500"/>
          </a:bodyPr>
          <a:lstStyle/>
          <a:p>
            <a:r>
              <a:rPr lang="en-US" sz="2600" dirty="0"/>
              <a:t>The out sourced attribute based encryption with keyword search function for cloud storage, where each user is only aware of his neighbors and has no information about the existence of other users.</a:t>
            </a:r>
          </a:p>
          <a:p>
            <a:r>
              <a:rPr lang="en-US" sz="2600" dirty="0"/>
              <a:t>Further, he has no information about the network topology. Under this setting a user does not need to trust a user who is not his neighbor.</a:t>
            </a:r>
          </a:p>
          <a:p>
            <a:r>
              <a:rPr lang="en-US" sz="2600" dirty="0"/>
              <a:t>Thus, if one is initialized using public key infrastructure, then the need not trust or remember public keys of users beyond his neighbors.</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467600" cy="1143000"/>
          </a:xfrm>
        </p:spPr>
        <p:txBody>
          <a:bodyPr>
            <a:noAutofit/>
          </a:bodyPr>
          <a:lstStyle/>
          <a:p>
            <a:pPr algn="ctr"/>
            <a:r>
              <a:rPr lang="en-US" sz="3600" dirty="0"/>
              <a:t>Architecture Diagram:</a:t>
            </a:r>
            <a:br>
              <a:rPr lang="en-US" sz="3600" dirty="0"/>
            </a:br>
            <a:endParaRPr lang="en-US" sz="3600" dirty="0"/>
          </a:p>
        </p:txBody>
      </p:sp>
      <p:pic>
        <p:nvPicPr>
          <p:cNvPr id="6" name="Content Placeholder 5" descr="architecture.jpg"/>
          <p:cNvPicPr>
            <a:picLocks noGrp="1" noChangeAspect="1"/>
          </p:cNvPicPr>
          <p:nvPr>
            <p:ph sz="quarter" idx="1"/>
          </p:nvPr>
        </p:nvPicPr>
        <p:blipFill>
          <a:blip r:embed="rId2" cstate="print"/>
          <a:stretch>
            <a:fillRect/>
          </a:stretch>
        </p:blipFill>
        <p:spPr>
          <a:xfrm>
            <a:off x="801858" y="1077144"/>
            <a:ext cx="3657600" cy="5219321"/>
          </a:xfrm>
        </p:spPr>
      </p:pic>
      <p:sp>
        <p:nvSpPr>
          <p:cNvPr id="7" name="Content Placeholder 6"/>
          <p:cNvSpPr>
            <a:spLocks noGrp="1"/>
          </p:cNvSpPr>
          <p:nvPr>
            <p:ph sz="quarter" idx="2"/>
          </p:nvPr>
        </p:nvSpPr>
        <p:spPr>
          <a:xfrm>
            <a:off x="4267200" y="1219200"/>
            <a:ext cx="4514088" cy="4968240"/>
          </a:xfrm>
        </p:spPr>
        <p:txBody>
          <a:bodyPr>
            <a:normAutofit lnSpcReduction="10000"/>
          </a:bodyPr>
          <a:lstStyle/>
          <a:p>
            <a:r>
              <a:rPr lang="en-US" sz="2000" b="1" dirty="0"/>
              <a:t>DO</a:t>
            </a:r>
            <a:r>
              <a:rPr lang="en-US" sz="2000" dirty="0"/>
              <a:t> - Data Owner</a:t>
            </a:r>
          </a:p>
          <a:p>
            <a:pPr>
              <a:buNone/>
            </a:pPr>
            <a:endParaRPr lang="en-US" sz="2000" dirty="0"/>
          </a:p>
          <a:p>
            <a:r>
              <a:rPr lang="en-US" sz="2000" b="1" dirty="0"/>
              <a:t>TA</a:t>
            </a:r>
            <a:r>
              <a:rPr lang="en-US" sz="2000" dirty="0"/>
              <a:t> – Trusted User</a:t>
            </a:r>
          </a:p>
          <a:p>
            <a:pPr>
              <a:buNone/>
            </a:pPr>
            <a:endParaRPr lang="en-US" sz="2000" dirty="0"/>
          </a:p>
          <a:p>
            <a:r>
              <a:rPr lang="en-US" sz="2000" b="1" dirty="0"/>
              <a:t>DU</a:t>
            </a:r>
            <a:r>
              <a:rPr lang="en-US" sz="2000" dirty="0"/>
              <a:t> – Data User</a:t>
            </a:r>
          </a:p>
          <a:p>
            <a:pPr>
              <a:buNone/>
            </a:pPr>
            <a:endParaRPr lang="en-US" sz="2000" dirty="0"/>
          </a:p>
          <a:p>
            <a:r>
              <a:rPr lang="en-US" sz="2000" b="1" dirty="0"/>
              <a:t>S-CSP</a:t>
            </a:r>
            <a:r>
              <a:rPr lang="en-US" sz="2000" dirty="0"/>
              <a:t> – Storage Cloud Service</a:t>
            </a:r>
          </a:p>
          <a:p>
            <a:pPr>
              <a:buNone/>
            </a:pPr>
            <a:r>
              <a:rPr lang="en-US" sz="2000" dirty="0"/>
              <a:t>                    Provider</a:t>
            </a:r>
          </a:p>
          <a:p>
            <a:endParaRPr lang="en-US" sz="2000" b="1" dirty="0"/>
          </a:p>
          <a:p>
            <a:r>
              <a:rPr lang="en-US" sz="2000" b="1" dirty="0"/>
              <a:t>KG-CSP</a:t>
            </a:r>
            <a:r>
              <a:rPr lang="en-US" sz="2000" dirty="0"/>
              <a:t> –Key Generation Cloud</a:t>
            </a:r>
          </a:p>
          <a:p>
            <a:pPr>
              <a:buNone/>
            </a:pPr>
            <a:r>
              <a:rPr lang="en-US" sz="2000" dirty="0"/>
              <a:t>                       Service Provider</a:t>
            </a:r>
          </a:p>
          <a:p>
            <a:pPr>
              <a:buNone/>
            </a:pPr>
            <a:endParaRPr lang="en-US" sz="2000" dirty="0"/>
          </a:p>
          <a:p>
            <a:r>
              <a:rPr lang="en-US" sz="2000" b="1" dirty="0"/>
              <a:t>D-CSP</a:t>
            </a:r>
            <a:r>
              <a:rPr lang="en-US" sz="2000" dirty="0"/>
              <a:t> – Decryption Cloud</a:t>
            </a:r>
          </a:p>
          <a:p>
            <a:pPr>
              <a:buNone/>
            </a:pPr>
            <a:r>
              <a:rPr lang="en-US" sz="2000" dirty="0"/>
              <a:t>                      Service provider</a:t>
            </a:r>
          </a:p>
          <a:p>
            <a:endParaRPr lang="en-IN"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7400" y="1600200"/>
            <a:ext cx="2057400" cy="1600200"/>
          </a:xfrm>
        </p:spPr>
        <p:txBody>
          <a:bodyPr>
            <a:normAutofit fontScale="90000"/>
          </a:bodyPr>
          <a:lstStyle/>
          <a:p>
            <a:r>
              <a:rPr lang="en-US" dirty="0"/>
              <a:t>USECASE</a:t>
            </a:r>
            <a:br>
              <a:rPr lang="en-US" dirty="0"/>
            </a:br>
            <a:r>
              <a:rPr lang="en-US" dirty="0"/>
              <a:t>DIAGRAM</a:t>
            </a:r>
          </a:p>
        </p:txBody>
      </p:sp>
      <p:pic>
        <p:nvPicPr>
          <p:cNvPr id="4" name="Content Placeholder 3" descr="usecase.jpg"/>
          <p:cNvPicPr>
            <a:picLocks noGrp="1" noChangeAspect="1"/>
          </p:cNvPicPr>
          <p:nvPr>
            <p:ph sz="quarter" idx="1"/>
          </p:nvPr>
        </p:nvPicPr>
        <p:blipFill>
          <a:blip r:embed="rId2" cstate="print"/>
          <a:stretch>
            <a:fillRect/>
          </a:stretch>
        </p:blipFill>
        <p:spPr>
          <a:xfrm>
            <a:off x="381000" y="914400"/>
            <a:ext cx="5486400" cy="5715000"/>
          </a:xfrm>
        </p:spPr>
      </p:pic>
      <p:sp>
        <p:nvSpPr>
          <p:cNvPr id="5" name="Title 1"/>
          <p:cNvSpPr txBox="1">
            <a:spLocks/>
          </p:cNvSpPr>
          <p:nvPr/>
        </p:nvSpPr>
        <p:spPr>
          <a:xfrm>
            <a:off x="228600" y="0"/>
            <a:ext cx="7924800" cy="762000"/>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000" cap="small" dirty="0">
                <a:solidFill>
                  <a:schemeClr val="tx2"/>
                </a:solidFill>
                <a:latin typeface="+mj-lt"/>
                <a:ea typeface="+mj-ea"/>
                <a:cs typeface="+mj-cs"/>
              </a:rPr>
              <a:t>DESIGN PHASES:</a:t>
            </a:r>
            <a:endParaRPr kumimoji="0" lang="en-US" sz="3000" b="0" i="0" u="none" strike="noStrike" kern="1200" cap="small"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2200" y="1143000"/>
            <a:ext cx="2667000" cy="3200400"/>
          </a:xfrm>
        </p:spPr>
        <p:txBody>
          <a:bodyPr/>
          <a:lstStyle/>
          <a:p>
            <a:r>
              <a:rPr lang="en-US" dirty="0"/>
              <a:t>CLASS</a:t>
            </a:r>
            <a:br>
              <a:rPr lang="en-US" dirty="0"/>
            </a:br>
            <a:r>
              <a:rPr lang="en-US" dirty="0"/>
              <a:t>DIAGRAM</a:t>
            </a:r>
          </a:p>
        </p:txBody>
      </p:sp>
      <p:pic>
        <p:nvPicPr>
          <p:cNvPr id="4" name="Content Placeholder 3" descr="classdiagram.jpg"/>
          <p:cNvPicPr>
            <a:picLocks noGrp="1" noChangeAspect="1"/>
          </p:cNvPicPr>
          <p:nvPr>
            <p:ph sz="quarter" idx="1"/>
          </p:nvPr>
        </p:nvPicPr>
        <p:blipFill>
          <a:blip r:embed="rId2" cstate="print"/>
          <a:stretch>
            <a:fillRect/>
          </a:stretch>
        </p:blipFill>
        <p:spPr>
          <a:xfrm>
            <a:off x="381000" y="1066800"/>
            <a:ext cx="5867400" cy="5394325"/>
          </a:xfrm>
        </p:spPr>
      </p:pic>
      <p:sp>
        <p:nvSpPr>
          <p:cNvPr id="5" name="Title 1"/>
          <p:cNvSpPr txBox="1">
            <a:spLocks/>
          </p:cNvSpPr>
          <p:nvPr/>
        </p:nvSpPr>
        <p:spPr>
          <a:xfrm>
            <a:off x="6324600" y="1143000"/>
            <a:ext cx="2667000" cy="1676400"/>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000" b="0" i="0" u="none" strike="noStrike" kern="1200" cap="small"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8400" y="1752600"/>
            <a:ext cx="2590800" cy="2438400"/>
          </a:xfrm>
        </p:spPr>
        <p:txBody>
          <a:bodyPr/>
          <a:lstStyle/>
          <a:p>
            <a:r>
              <a:rPr lang="en-US" dirty="0"/>
              <a:t>SEQUENCE</a:t>
            </a:r>
            <a:br>
              <a:rPr lang="en-US" dirty="0"/>
            </a:br>
            <a:r>
              <a:rPr lang="en-US" dirty="0"/>
              <a:t>DIAGRAM</a:t>
            </a:r>
          </a:p>
        </p:txBody>
      </p:sp>
      <p:pic>
        <p:nvPicPr>
          <p:cNvPr id="4" name="Content Placeholder 3" descr="SequenceDiagrambold.jpg"/>
          <p:cNvPicPr>
            <a:picLocks noGrp="1" noChangeAspect="1"/>
          </p:cNvPicPr>
          <p:nvPr>
            <p:ph sz="quarter" idx="1"/>
          </p:nvPr>
        </p:nvPicPr>
        <p:blipFill>
          <a:blip r:embed="rId2" cstate="print"/>
          <a:stretch>
            <a:fillRect/>
          </a:stretch>
        </p:blipFill>
        <p:spPr>
          <a:xfrm>
            <a:off x="228601" y="152400"/>
            <a:ext cx="6096000" cy="670560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0" y="-838200"/>
            <a:ext cx="3276600" cy="2057400"/>
          </a:xfrm>
        </p:spPr>
        <p:txBody>
          <a:bodyPr>
            <a:normAutofit/>
          </a:bodyPr>
          <a:lstStyle/>
          <a:p>
            <a:r>
              <a:rPr lang="en-US" b="1" dirty="0"/>
              <a:t>Collaboration Diagram</a:t>
            </a:r>
            <a:endParaRPr lang="en-IN" dirty="0"/>
          </a:p>
        </p:txBody>
      </p:sp>
      <p:pic>
        <p:nvPicPr>
          <p:cNvPr id="4" name="Content Placeholder 3" descr="C:\Users\IT\Desktop\Project\CollaborationDiagram1.jpg"/>
          <p:cNvPicPr>
            <a:picLocks noGrp="1"/>
          </p:cNvPicPr>
          <p:nvPr>
            <p:ph sz="quarter" idx="1"/>
          </p:nvPr>
        </p:nvPicPr>
        <p:blipFill>
          <a:blip r:embed="rId2" cstate="print"/>
          <a:srcRect/>
          <a:stretch>
            <a:fillRect/>
          </a:stretch>
        </p:blipFill>
        <p:spPr bwMode="auto">
          <a:xfrm>
            <a:off x="457200" y="1524001"/>
            <a:ext cx="7620000" cy="5334000"/>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543</TotalTime>
  <Words>661</Words>
  <Application>Microsoft Office PowerPoint</Application>
  <PresentationFormat>On-screen Show (4:3)</PresentationFormat>
  <Paragraphs>90</Paragraphs>
  <Slides>34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 Rounded MT Bold</vt:lpstr>
      <vt:lpstr>Calibri</vt:lpstr>
      <vt:lpstr>Century Schoolbook</vt:lpstr>
      <vt:lpstr>Times New Roman</vt:lpstr>
      <vt:lpstr>Wingdings</vt:lpstr>
      <vt:lpstr>Wingdings 2</vt:lpstr>
      <vt:lpstr>Oriel</vt:lpstr>
      <vt:lpstr>OUTSOURCED ATTRIBUTE BASED ENCRYPTION WITH KEYWORD SEARCH FUNCTION FOR CLOUD STORAGE </vt:lpstr>
      <vt:lpstr>ABSTRACT:</vt:lpstr>
      <vt:lpstr>EXISTING SYSTEM:</vt:lpstr>
      <vt:lpstr>Proposed System: </vt:lpstr>
      <vt:lpstr>Architecture Diagram: </vt:lpstr>
      <vt:lpstr>USECASE DIAGRAM</vt:lpstr>
      <vt:lpstr>CLASS DIAGRAM</vt:lpstr>
      <vt:lpstr>SEQUENCE DIAGRAM</vt:lpstr>
      <vt:lpstr>Collaboration Diagram</vt:lpstr>
      <vt:lpstr>State chart Diagram</vt:lpstr>
      <vt:lpstr>Activity Diagram</vt:lpstr>
      <vt:lpstr>Component diagram</vt:lpstr>
      <vt:lpstr>Deployment Diagram</vt:lpstr>
      <vt:lpstr>SYSTEM REQUIREMENTS</vt:lpstr>
      <vt:lpstr>SYSTEM REQUIREMENTS</vt:lpstr>
      <vt:lpstr>Screen shots of test cases</vt:lpstr>
      <vt:lpstr> Data owner registration page </vt:lpstr>
      <vt:lpstr> data owner login page </vt:lpstr>
      <vt:lpstr>Data owner uploading file.</vt:lpstr>
      <vt:lpstr>List of files uploaded</vt:lpstr>
      <vt:lpstr>Viewing file</vt:lpstr>
      <vt:lpstr>Viewing file</vt:lpstr>
      <vt:lpstr>Data user registration</vt:lpstr>
      <vt:lpstr>Data user login page</vt:lpstr>
      <vt:lpstr>Viewing files that are uploaded</vt:lpstr>
      <vt:lpstr>Data in the file is in encrypted format</vt:lpstr>
      <vt:lpstr>Checking integrity of the file received</vt:lpstr>
      <vt:lpstr>Trusted authority login page </vt:lpstr>
      <vt:lpstr>Viewing all the data owners</vt:lpstr>
      <vt:lpstr>Viewing all the data users</vt:lpstr>
      <vt:lpstr>Checking the requests and accepting them</vt:lpstr>
      <vt:lpstr>Data user receiving the file in the form of mail</vt:lpstr>
      <vt:lpstr>8. CONCLUSIONS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OUTSOURCED ATTRIBUTE BASED ENCRYPTION WITH KEYWORD SEARCH FUNCTION FOR CLOUD STORAGE</dc:title>
  <dc:creator>SKML</dc:creator>
  <cp:lastModifiedBy>pavan uppalapati</cp:lastModifiedBy>
  <cp:revision>74</cp:revision>
  <dcterms:created xsi:type="dcterms:W3CDTF">2017-01-23T16:24:36Z</dcterms:created>
  <dcterms:modified xsi:type="dcterms:W3CDTF">2022-03-28T06:13:22Z</dcterms:modified>
</cp:coreProperties>
</file>